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1" r:id="rId10"/>
    <p:sldId id="262" r:id="rId11"/>
    <p:sldId id="266" r:id="rId12"/>
    <p:sldId id="271" r:id="rId13"/>
    <p:sldId id="269" r:id="rId14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C7CE6-14A9-4468-2402-5256448EC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FBF58-BA2E-B433-DC7E-98DF1F8678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54EE6-A1FA-D008-6C7A-CD7F3C51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3F2AB-DC5F-1E5C-6634-FC58BA2E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265C-5067-BA44-0163-A62380916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5A5CF-D78B-DFED-EF52-C2B1EB05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1707F-974C-BBD3-88E4-0BB705655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8696C-B73B-D8A3-F481-6FE928FF3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2A974-C12A-7F35-66A8-ECEC7608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61DAA-3F89-9C69-EC29-595DA216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89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6C8F9-B03D-5E60-65A4-FF6757858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2FD5E-0332-ABF4-301B-FF939408F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2D40-2078-BE2B-424B-C7F1893A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78350-098F-AD3F-616A-A681B8567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209A6-ED8C-8288-30CC-34276640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82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C886-9C68-1AF9-CAEE-1818D643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D3008-C19E-AE86-7532-24838FC76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E2C06-B7E5-0879-9C10-01EFECCF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048E1-7CC1-22B9-2CA4-2B42EF14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BB4E-BE09-72C7-A60D-035328C9E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8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BD7A-2389-62D2-DCE7-A5D9F529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E1C9D-735B-7BA1-AB7F-73DD162FB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CE3E5-43FD-8711-9619-1C4554780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D432D-1AB7-0371-65D0-8B52D9AD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60293-9D19-DF5C-0829-9872F117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3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E224-7FDE-0EDA-87E8-B8B0753A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6DBF-3667-ABAF-21AF-A0B75935C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1D488-FAEC-BB00-A699-056D4B186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AC413-32F2-5B65-80DD-B2D8B12D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FE022-32E5-ACE7-9B87-BAF392D9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EC01E-DCE9-0C52-7DFB-EB29A990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09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5F5E-33AB-356E-650D-DB88CE42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7EED0-49F6-1AD0-B99C-F845B00C2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56792-9A3E-5175-A22B-63DE30998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6582B-A9C0-FB0C-2791-72AB1A4C4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40FE38-55A1-9C81-E716-9EA32E838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AABCB-D8C3-01E8-C820-C0B037B8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1EB2A5-4EDF-DC0F-9C10-8CF67261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8A70C-01E7-1987-8C27-9BCA962BD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08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C5285-925C-D0F0-24DA-3C3476BD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26E2F-7068-8B4C-326C-B35932A7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0F58C-323E-EB1A-071F-5DA9E6C3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242FA-E6CF-D4AC-0CA6-8A4C699A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18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9628A-47D8-76B5-0BF5-1136B19F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1ACFF-881B-9B09-75A8-8854C0D1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60972-427E-BDA0-E86D-E479FD04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4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B9B5-8BA3-739D-F7E6-DB4426E1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ACEC4-FB32-0C32-55EC-4F2C1D99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4111B-7248-EB0E-1839-D002AF1B8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C623C-0746-5CEF-987A-734A4DF51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E8E44-AF0A-F14E-861F-B1C6893E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D7D39-8987-0BBA-C80F-740323CA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9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85830-B7BC-A6A6-C14F-2736D4D5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212344-CBC7-251F-29FF-8B71597C9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A71B9-4FA2-0AC5-5997-22372C128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C86EE-DD6D-434B-EBAD-231E3ADA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ED139-71E4-04EF-F2EF-D61639FD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33C0D-A8C6-78A3-664F-8FFAEC0A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1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76E2B5A-1CDF-0A33-DD25-B6B9B1E1F3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14400173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617CA-C9B0-9E34-CD80-E2E45512E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862C3-B6E5-8721-CB9A-AAC96F84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F4A97-6E0C-1610-0939-1CA0D1A51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B2ABE-C6A5-0F40-AA57-BC431A75787A}" type="datetimeFigureOut">
              <a:rPr lang="en-US" smtClean="0"/>
              <a:t>10/24/22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71ED1-733B-BE0D-0FED-7DA394794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4339A-FE60-4CAD-4970-D2928127E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03F8E-63AF-4642-930B-8F286569A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4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2CBAD59-0A5F-47D1-AFD0-EE519FDD5DD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2492358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A457235-C4BF-5925-2616-BD09344114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dirty="0"/>
              <a:t>Predicting sales for </a:t>
            </a:r>
            <a:r>
              <a:rPr lang="en-US" dirty="0" err="1"/>
              <a:t>Favorita</a:t>
            </a:r>
            <a:r>
              <a:rPr lang="en-US" dirty="0"/>
              <a:t> Supermarket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F0EDD-3216-532E-47A9-6DAD05618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6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632FA35-412B-2AF6-7324-6F1399F6B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212408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2601C6-F932-0007-EE20-5AE516C8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err="1"/>
              <a:t>Stationarization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09BFD7-BF4C-90DC-C607-194D04126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56" y="1585909"/>
            <a:ext cx="5525867" cy="3913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0AEF1-7534-1EB8-D691-6C24327A5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720" y="1690688"/>
            <a:ext cx="5525866" cy="3695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7360A-2281-6AB9-CC19-9A80E403A90A}"/>
              </a:ext>
            </a:extLst>
          </p:cNvPr>
          <p:cNvSpPr txBox="1"/>
          <p:nvPr/>
        </p:nvSpPr>
        <p:spPr>
          <a:xfrm>
            <a:off x="1314450" y="5915025"/>
            <a:ext cx="724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Both daily and monthly sales become stationary after first difference </a:t>
            </a:r>
          </a:p>
        </p:txBody>
      </p:sp>
    </p:spTree>
    <p:extLst>
      <p:ext uri="{BB962C8B-B14F-4D97-AF65-F5344CB8AC3E}">
        <p14:creationId xmlns:p14="http://schemas.microsoft.com/office/powerpoint/2010/main" val="230641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1331861-1FE0-EFC7-DB14-80349929D2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566213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91BA6E8-C64C-D5FB-39B6-D67D2CE6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Modeling – Univariate Time 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F4940-14C4-22C4-30FB-1C2F8FC0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SG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These models are capable of only looking at the target variable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ARIMA models: the data became stationary after one difference so we set d = 1 and vary p and q values from 0 to 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FFB43-D011-4712-DF5C-9F88D93CB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5" y="3600450"/>
            <a:ext cx="8534400" cy="31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1331861-1FE0-EFC7-DB14-80349929D2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85238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1331861-1FE0-EFC7-DB14-80349929D2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91BA6E8-C64C-D5FB-39B6-D67D2CE6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Modeling – Multivariate Time Series Forecasting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0AE245-BCEF-5F23-A3E6-5830BC44A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8644" y="2308621"/>
            <a:ext cx="5143500" cy="1876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5C972-512A-CBDC-C68F-DB919450B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44" y="4452510"/>
            <a:ext cx="5143500" cy="1876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39E8C-794F-F48C-A512-5FBFF4148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699" y="2308621"/>
            <a:ext cx="5372101" cy="1876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9FCD77-5F7D-C66E-B4FF-B76944C21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699" y="4371976"/>
            <a:ext cx="5372100" cy="1985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7BDC7E-6C0F-8D3C-DA53-3647BAC6448E}"/>
              </a:ext>
            </a:extLst>
          </p:cNvPr>
          <p:cNvSpPr txBox="1"/>
          <p:nvPr/>
        </p:nvSpPr>
        <p:spPr>
          <a:xfrm>
            <a:off x="700078" y="2107830"/>
            <a:ext cx="1950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Baysian</a:t>
            </a:r>
            <a:r>
              <a:rPr lang="en-US" sz="1200" dirty="0"/>
              <a:t> Ridge – MAPE 0.349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EC44A-E4B1-EFB3-AB2B-4D1BDAB66AB0}"/>
              </a:ext>
            </a:extLst>
          </p:cNvPr>
          <p:cNvSpPr txBox="1"/>
          <p:nvPr/>
        </p:nvSpPr>
        <p:spPr>
          <a:xfrm>
            <a:off x="6138867" y="4189055"/>
            <a:ext cx="1627177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/>
              <a:t>XGBoost</a:t>
            </a:r>
            <a:r>
              <a:rPr lang="en-US" sz="1200" dirty="0"/>
              <a:t> – MAPE 0.172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93E22-80A2-61CC-0A1F-263B75D6B600}"/>
              </a:ext>
            </a:extLst>
          </p:cNvPr>
          <p:cNvSpPr txBox="1"/>
          <p:nvPr/>
        </p:nvSpPr>
        <p:spPr>
          <a:xfrm>
            <a:off x="676264" y="4212863"/>
            <a:ext cx="2043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Random Forest – MAPE 0.360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76D5D2-F6B6-352E-D09E-692E979B8B63}"/>
              </a:ext>
            </a:extLst>
          </p:cNvPr>
          <p:cNvSpPr txBox="1"/>
          <p:nvPr/>
        </p:nvSpPr>
        <p:spPr>
          <a:xfrm>
            <a:off x="6129342" y="2136392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Lasso– MAPE 0.346</a:t>
            </a:r>
          </a:p>
        </p:txBody>
      </p:sp>
    </p:spTree>
    <p:extLst>
      <p:ext uri="{BB962C8B-B14F-4D97-AF65-F5344CB8AC3E}">
        <p14:creationId xmlns:p14="http://schemas.microsoft.com/office/powerpoint/2010/main" val="332634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6D3FAF5-B689-3708-50AC-E4F5624FA3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964545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88F7537-F497-B1E4-7506-A88882F2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Modelling – 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23D67-34D5-03DA-A397-BF0476F2E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 err="1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colsample_bytree</a:t>
            </a:r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SG" b="0" dirty="0">
                <a:solidFill>
                  <a:srgbClr val="09885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0.5386589954893073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"gamma"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SG" b="0" dirty="0">
                <a:solidFill>
                  <a:srgbClr val="09885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1.500538354213392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 err="1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max_depth</a:t>
            </a:r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SG" b="0" dirty="0">
                <a:solidFill>
                  <a:srgbClr val="09885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 err="1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min_child_weight</a:t>
            </a:r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SG" b="0" dirty="0">
                <a:solidFill>
                  <a:srgbClr val="09885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 err="1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reg_alpha</a:t>
            </a:r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SG" b="0" dirty="0">
                <a:solidFill>
                  <a:srgbClr val="09885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145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 err="1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reg_lambda</a:t>
            </a:r>
            <a:r>
              <a:rPr lang="en-SG" b="0" dirty="0">
                <a:solidFill>
                  <a:srgbClr val="A31515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SG" b="0" dirty="0">
                <a:solidFill>
                  <a:srgbClr val="09885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0.20927620338609632</a:t>
            </a:r>
            <a:r>
              <a:rPr lang="en-SG" b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27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C548-E660-C1E6-778B-C525D0C8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E18C4-A1B6-E2C3-020B-7F5E88522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Problem:</a:t>
            </a:r>
          </a:p>
          <a:p>
            <a:pPr marL="0" indent="0">
              <a:buNone/>
            </a:pPr>
            <a:r>
              <a:rPr lang="en-US" dirty="0"/>
              <a:t>Supermarket operates within tight margins and fluctuating customer demand. Therefore, over-planning inventory can result in perishable wastage, but under-planning can lead to out-of-stock sales loss 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Objective:</a:t>
            </a:r>
          </a:p>
          <a:p>
            <a:r>
              <a:rPr lang="en-US" dirty="0"/>
              <a:t>Forecast daily sales nationwide and for each store with 5% accuracy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5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DE62-7072-EC46-3A34-FAED6114B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obtained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00ACA-1C25-A53C-0589-51A1C5D56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Four data tables were provided by the company: (1) Daily sales at each store by product family, (2) store locations, (3) crude oil prices, (4) holiday calendar</a:t>
            </a:r>
          </a:p>
          <a:p>
            <a:r>
              <a:rPr lang="en-SG" dirty="0"/>
              <a:t>I obtained external data from Yahoo Finance and World Bank: (1) Crude oil and Exxon stock prices (2) CPI, population, and GDP/Capita </a:t>
            </a:r>
          </a:p>
          <a:p>
            <a:r>
              <a:rPr lang="en-SG" dirty="0"/>
              <a:t>The dataset consists of daily entries from Jan 2013 to Aug 2017. </a:t>
            </a:r>
          </a:p>
          <a:p>
            <a:pPr marL="0" indent="0">
              <a:buNone/>
            </a:pPr>
            <a:endParaRPr lang="en-S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6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3CB21BA-15EA-49BD-6831-6ADF8F1B02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270196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7B58549-5F7D-3864-BC17-0F79AA38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 Wrangling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483F8-8716-AFB9-BFD0-ACFE8C8BE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 sales data at national level:</a:t>
            </a:r>
          </a:p>
          <a:p>
            <a:pPr lvl="1"/>
            <a:r>
              <a:rPr lang="en-US" dirty="0"/>
              <a:t>Handle missing oil price data using forward fill method</a:t>
            </a:r>
          </a:p>
          <a:p>
            <a:pPr lvl="1"/>
            <a:r>
              <a:rPr lang="en-US" dirty="0"/>
              <a:t>Combine data provided by the company with external data </a:t>
            </a:r>
          </a:p>
          <a:p>
            <a:pPr lvl="1"/>
            <a:r>
              <a:rPr lang="en-US" dirty="0"/>
              <a:t>Identify public holiday dates (including those that were transferred) </a:t>
            </a:r>
          </a:p>
          <a:p>
            <a:r>
              <a:rPr lang="en-US" sz="2800" dirty="0"/>
              <a:t>Create </a:t>
            </a:r>
            <a:r>
              <a:rPr lang="en-US" dirty="0"/>
              <a:t>sales data for each store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2292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0960980-FC6F-C2EC-52D9-A6724A2D58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883493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16E89FF-F401-5478-9985-166CC454B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 Exploration – Sales Distribution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8DAAA-480A-8AD0-33E9-14DB30089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928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Sales are dominated by the stores in the capital (Quito). The top 26% (14 stores) contributed more than 50% of the national sales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2A0BA-878D-579B-2D83-7AF7AC5AE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028" y="1690688"/>
            <a:ext cx="4190939" cy="3610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EF74F-C770-DA71-35B3-63B9F8B14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258" y="1690688"/>
            <a:ext cx="4229146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08F46B8A-A3F7-6125-CD36-701A1243C78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5755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025F189-CDC6-3112-C573-B17D9678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 Exploration – Weekly Trend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0DACE-9E87-E64F-9AB1-719BF0125920}"/>
              </a:ext>
            </a:extLst>
          </p:cNvPr>
          <p:cNvSpPr txBox="1"/>
          <p:nvPr/>
        </p:nvSpPr>
        <p:spPr>
          <a:xfrm>
            <a:off x="990600" y="5557838"/>
            <a:ext cx="8218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Sales tend to increase from Thursday to Sunday.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Thursday has the lowest average (510) , Sunday has the highest average (826).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Weekday vs. Weekend significantly influence the daily sales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3DCAB-8CAB-1758-1BC6-AC14F367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544731"/>
            <a:ext cx="8991600" cy="37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9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BD5A2E1-9D1A-0B91-6598-16590058BA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5110129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BBC8509-402E-36D7-97B0-8CDE2C9F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 Exploration – Monthly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85A48-4BA2-AAFC-4ABA-3298550DE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486" y="5364268"/>
            <a:ext cx="8447314" cy="997752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Upward trending through out the year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3 peaks: March, July, and December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April have the most number of outliers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0F7C0-AE5C-5EA4-A5D6-BBB5839D0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010" y="1471959"/>
            <a:ext cx="8183304" cy="36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8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A6C32133-86D5-52BA-C69D-A32BA30561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7011317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44DE39B-F4E8-E264-B575-4026C011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 Exploration – Seasonality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80E4D-42F9-6E3F-7646-FFC8FE22B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8732" y="1392966"/>
            <a:ext cx="9374535" cy="36362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69DC2A-23DC-8685-E6E6-31FF3A355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67311"/>
            <a:ext cx="10515600" cy="1009652"/>
          </a:xfrm>
        </p:spPr>
        <p:txBody>
          <a:bodyPr/>
          <a:lstStyle/>
          <a:p>
            <a:r>
              <a:rPr lang="en-US" dirty="0"/>
              <a:t>Sales increase over time </a:t>
            </a:r>
          </a:p>
          <a:p>
            <a:r>
              <a:rPr lang="en-US" dirty="0"/>
              <a:t>There is a clear seasonality in a year</a:t>
            </a:r>
          </a:p>
        </p:txBody>
      </p:sp>
    </p:spTree>
    <p:extLst>
      <p:ext uri="{BB962C8B-B14F-4D97-AF65-F5344CB8AC3E}">
        <p14:creationId xmlns:p14="http://schemas.microsoft.com/office/powerpoint/2010/main" val="332186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9311A3C-C3D2-9C43-EFF8-1BF92F4E183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09012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6DEFE4-D76C-93B9-D6E7-6CC18518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Data Exploration – Correlation analysis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67AA8-41A6-30A8-8E98-725EE870F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869" y="1253818"/>
            <a:ext cx="9538261" cy="463738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434674-6609-989F-9990-29D4AB0A9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32437"/>
            <a:ext cx="10515600" cy="1325563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There is a </a:t>
            </a:r>
            <a:r>
              <a:rPr lang="en-SG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positive</a:t>
            </a:r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relationship (r &gt; .5) between sales and the attributes listed below:</a:t>
            </a:r>
          </a:p>
          <a:p>
            <a:pPr lvl="1"/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Population</a:t>
            </a:r>
          </a:p>
          <a:p>
            <a:pPr algn="l"/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There is a </a:t>
            </a:r>
            <a:r>
              <a:rPr lang="en-SG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negative</a:t>
            </a:r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SG" sz="2900" dirty="0">
                <a:solidFill>
                  <a:srgbClr val="212121"/>
                </a:solidFill>
                <a:latin typeface="Roboto" panose="02000000000000000000" pitchFamily="2" charset="0"/>
              </a:rPr>
              <a:t>relationship</a:t>
            </a:r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(r &lt; - .5) between sales and the attributes listed below:</a:t>
            </a:r>
          </a:p>
          <a:p>
            <a:pPr lvl="1"/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Oil</a:t>
            </a:r>
          </a:p>
          <a:p>
            <a:pPr lvl="1"/>
            <a:r>
              <a:rPr lang="en-SG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CPI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49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5811</TotalTime>
  <Words>473</Words>
  <Application>Microsoft Macintosh PowerPoint</Application>
  <PresentationFormat>Widescreen</PresentationFormat>
  <Paragraphs>54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Roboto</vt:lpstr>
      <vt:lpstr>Office Theme</vt:lpstr>
      <vt:lpstr>think-cell Slide</vt:lpstr>
      <vt:lpstr>Predicting sales for Favorita Supermarket</vt:lpstr>
      <vt:lpstr>Problem Statement &amp; Objective</vt:lpstr>
      <vt:lpstr>How we obtained data </vt:lpstr>
      <vt:lpstr>Data Wrangling </vt:lpstr>
      <vt:lpstr>Data Exploration – Sales Distribution </vt:lpstr>
      <vt:lpstr>Data Exploration – Weekly Trend </vt:lpstr>
      <vt:lpstr>Data Exploration – Monthly Trend</vt:lpstr>
      <vt:lpstr>Data Exploration – Seasonality Decomposition</vt:lpstr>
      <vt:lpstr>Data Exploration – Correlation analysis </vt:lpstr>
      <vt:lpstr>Stationarization</vt:lpstr>
      <vt:lpstr>Modeling – Univariate Time Series Forecasting</vt:lpstr>
      <vt:lpstr>Modeling – Multivariate Time Series Forecasting</vt:lpstr>
      <vt:lpstr>Modelling – Hyperparameter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churn for Google merchandising store</dc:title>
  <dc:creator>Alice Le</dc:creator>
  <cp:lastModifiedBy>Alice Le</cp:lastModifiedBy>
  <cp:revision>3</cp:revision>
  <dcterms:created xsi:type="dcterms:W3CDTF">2022-08-25T02:15:09Z</dcterms:created>
  <dcterms:modified xsi:type="dcterms:W3CDTF">2022-10-24T17:10:24Z</dcterms:modified>
</cp:coreProperties>
</file>